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58" r:id="rId5"/>
    <p:sldId id="263" r:id="rId6"/>
    <p:sldId id="260" r:id="rId7"/>
    <p:sldId id="266" r:id="rId8"/>
    <p:sldId id="265" r:id="rId9"/>
    <p:sldId id="267" r:id="rId10"/>
    <p:sldId id="271" r:id="rId11"/>
    <p:sldId id="259" r:id="rId12"/>
    <p:sldId id="270" r:id="rId13"/>
    <p:sldId id="26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Мониторинг эффективности логопедической работы на начало учебного года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B1-468A-AAEC-30C31E2A9A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B1-468A-AAEC-30C31E2A9A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B1-468A-AAEC-30C31E2A9A9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достаточный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2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B1-468A-AAEC-30C31E2A9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670976"/>
        <c:axId val="28676864"/>
        <c:axId val="0"/>
      </c:bar3DChart>
      <c:catAx>
        <c:axId val="2867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8676864"/>
        <c:crosses val="autoZero"/>
        <c:auto val="1"/>
        <c:lblAlgn val="ctr"/>
        <c:lblOffset val="100"/>
        <c:noMultiLvlLbl val="0"/>
      </c:catAx>
      <c:valAx>
        <c:axId val="286768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86709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Мониторинг эффективности  логопедической работы на конец учебного  года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F-4982-AD24-035D41D8EA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FF-4982-AD24-035D41D8EA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FF-4982-AD24-035D41D8EA6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достаточный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FF-4982-AD24-035D41D8EA6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звукорпоизношение</c:v>
                </c:pt>
                <c:pt idx="1">
                  <c:v>Фонематические процессы</c:v>
                </c:pt>
                <c:pt idx="2">
                  <c:v>словарный запас</c:v>
                </c:pt>
                <c:pt idx="3">
                  <c:v>грамматический строй</c:v>
                </c:pt>
                <c:pt idx="4">
                  <c:v>связная речь</c:v>
                </c:pt>
                <c:pt idx="5">
                  <c:v>пространственная ориентировка</c:v>
                </c:pt>
                <c:pt idx="6">
                  <c:v>артикуляционная гимнастика</c:v>
                </c:pt>
                <c:pt idx="7">
                  <c:v>мелкая моторика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FF-4982-AD24-035D41D8E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100544"/>
        <c:axId val="57115392"/>
        <c:axId val="0"/>
      </c:bar3DChart>
      <c:catAx>
        <c:axId val="5710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7115392"/>
        <c:crosses val="autoZero"/>
        <c:auto val="1"/>
        <c:lblAlgn val="ctr"/>
        <c:lblOffset val="100"/>
        <c:noMultiLvlLbl val="0"/>
      </c:catAx>
      <c:valAx>
        <c:axId val="57115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71005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78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9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52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648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77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486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7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52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6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0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6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9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4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0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6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6F838B1-DE68-400C-A817-019C15DDA932}" type="datetimeFigureOut">
              <a:rPr lang="ru-RU" smtClean="0"/>
              <a:pPr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2AF7A66-86A9-4402-9931-82BA27B253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63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nVideoEditor_2022_08_30_140715343.mp4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675" y="134911"/>
            <a:ext cx="5006715" cy="1783830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Киршинцева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Алла Михайловна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852" y="3132944"/>
            <a:ext cx="7420132" cy="32378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Учитель-логопед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муниципального казенного общеобразовательного учреждения </a:t>
            </a:r>
            <a:r>
              <a:rPr lang="ru-RU" dirty="0">
                <a:solidFill>
                  <a:srgbClr val="002060"/>
                </a:solidFill>
              </a:rPr>
              <a:t>Краснозерского района Новосибирской области </a:t>
            </a:r>
            <a:r>
              <a:rPr lang="ru-RU" dirty="0" smtClean="0">
                <a:solidFill>
                  <a:srgbClr val="002060"/>
                </a:solidFill>
              </a:rPr>
              <a:t>Садовской средней общеобразовательной школы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36292" r="25718" b="28727"/>
          <a:stretch/>
        </p:blipFill>
        <p:spPr>
          <a:xfrm>
            <a:off x="5891135" y="502170"/>
            <a:ext cx="2533338" cy="2833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3758" r="75269" b="58670"/>
          <a:stretch/>
        </p:blipFill>
        <p:spPr>
          <a:xfrm>
            <a:off x="9600818" y="4062335"/>
            <a:ext cx="2061529" cy="19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83128"/>
            <a:ext cx="8534400" cy="84314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Лексико-грамматические </a:t>
            </a:r>
            <a:r>
              <a:rPr lang="ru-RU" sz="2400" b="1" dirty="0" smtClean="0"/>
              <a:t> сказки </a:t>
            </a:r>
            <a:endParaRPr lang="ru-RU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62" y="1299070"/>
            <a:ext cx="2861973" cy="3961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80" y="2137558"/>
            <a:ext cx="2850097" cy="39901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0" y="1514949"/>
            <a:ext cx="2839213" cy="4149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1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4" y="0"/>
            <a:ext cx="10830296" cy="1056901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Сказки, способствующие формированию связной речи</a:t>
            </a:r>
            <a:r>
              <a:rPr lang="ru-RU" b="1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9" y="1140030"/>
            <a:ext cx="3312826" cy="2155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55" y="4013092"/>
            <a:ext cx="3086741" cy="2202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8265" y="1543778"/>
            <a:ext cx="3050065" cy="2076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G:\пед наход\DSC09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70" y="1272751"/>
            <a:ext cx="3200723" cy="23102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пед наход\SAM_4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42" y="4304578"/>
            <a:ext cx="3141347" cy="2152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G:\пед наход\DSCN57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46" y="3944588"/>
            <a:ext cx="2965904" cy="2339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38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868" y="0"/>
            <a:ext cx="8534400" cy="5546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Сказки по обучению грамоте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999">
            <a:off x="-67805" y="442559"/>
            <a:ext cx="3182875" cy="3650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16" y="3352676"/>
            <a:ext cx="3363905" cy="2522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60" y="2609648"/>
            <a:ext cx="2431282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42" y="637189"/>
            <a:ext cx="2258754" cy="301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4279" y="0"/>
            <a:ext cx="4861565" cy="93815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09.09.2014\Pictures\2014\SAM_4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5" y="1199408"/>
            <a:ext cx="3080108" cy="2363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09.09.2014\Downloads\IMG_20220824_105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2" y="3930732"/>
            <a:ext cx="3431968" cy="2458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DCIM\100JLCAM\DSCF0215.JPG"/>
          <p:cNvPicPr>
            <a:picLocks noChangeAspect="1" noChangeArrowheads="1"/>
          </p:cNvPicPr>
          <p:nvPr/>
        </p:nvPicPr>
        <p:blipFill>
          <a:blip r:embed="rId4" cstate="print"/>
          <a:srcRect l="5475" t="14946" r="15473" b="11913"/>
          <a:stretch>
            <a:fillRect/>
          </a:stretch>
        </p:blipFill>
        <p:spPr bwMode="auto">
          <a:xfrm>
            <a:off x="4228007" y="749506"/>
            <a:ext cx="4137284" cy="2788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t="6027" r="4937" b="6027"/>
          <a:stretch/>
        </p:blipFill>
        <p:spPr bwMode="auto">
          <a:xfrm>
            <a:off x="6673930" y="3930732"/>
            <a:ext cx="4298867" cy="273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35319"/>
              </p:ext>
            </p:extLst>
          </p:nvPr>
        </p:nvGraphicFramePr>
        <p:xfrm>
          <a:off x="381000" y="660400"/>
          <a:ext cx="11049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582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066329"/>
              </p:ext>
            </p:extLst>
          </p:nvPr>
        </p:nvGraphicFramePr>
        <p:xfrm>
          <a:off x="558800" y="635000"/>
          <a:ext cx="11176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8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65685"/>
            <a:ext cx="10593388" cy="2342147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54000"/>
            <a:ext cx="8610600" cy="2031999"/>
          </a:xfrm>
        </p:spPr>
      </p:pic>
      <p:pic>
        <p:nvPicPr>
          <p:cNvPr id="2051" name="Picture 3" descr="G:\анимации\cae22ad696a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6511">
            <a:off x="4691291" y="3820380"/>
            <a:ext cx="2579231" cy="25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9902" y="134912"/>
            <a:ext cx="12082071" cy="1798820"/>
          </a:xfrm>
        </p:spPr>
        <p:txBody>
          <a:bodyPr>
            <a:normAutofit/>
          </a:bodyPr>
          <a:lstStyle/>
          <a:p>
            <a:pPr algn="ctr"/>
            <a:endParaRPr lang="ru-RU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144" y="719528"/>
            <a:ext cx="8534400" cy="3537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Сказка,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способов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речи детей дошкольного возраста» 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2446" y="3867461"/>
            <a:ext cx="3357796" cy="24733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89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04" y="685800"/>
            <a:ext cx="9076108" cy="506846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lvl="0">
              <a:buClr>
                <a:prstClr val="white"/>
              </a:buClr>
            </a:pPr>
            <a:r>
              <a:rPr lang="ru-RU" sz="2400" b="1" dirty="0" err="1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Зинкевич</a:t>
            </a:r>
            <a:r>
              <a:rPr lang="ru-RU" sz="2400" b="1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-Евстигнеева </a:t>
            </a:r>
            <a:r>
              <a:rPr lang="ru-RU" sz="2400" b="1" dirty="0" smtClean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Татьяна Дмитриевна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Шорохова Ольга Алексеевна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60" y="185513"/>
            <a:ext cx="1450905" cy="197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248" y="865233"/>
            <a:ext cx="1462522" cy="19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214" y="1681804"/>
            <a:ext cx="1460666" cy="189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272" y="865233"/>
            <a:ext cx="1743075" cy="2619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31" y="3890855"/>
            <a:ext cx="1440541" cy="199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214" y="4792616"/>
            <a:ext cx="1481567" cy="192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45" y="3890855"/>
            <a:ext cx="1884803" cy="2516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 descr="https://sun9-58.userapi.com/impf/d61X8VEZopWh3YqCKChabe985uRVbHvshubCLQ/IZhwimlG-o8.jpg?size=394x394&amp;quality=96&amp;sign=0a9c740311ac395355402d4530b31ef4&amp;type=album"/>
          <p:cNvPicPr>
            <a:picLocks noChangeAspect="1" noChangeArrowheads="1"/>
          </p:cNvPicPr>
          <p:nvPr/>
        </p:nvPicPr>
        <p:blipFill>
          <a:blip r:embed="rId9" cstate="print"/>
          <a:srcRect l="4315" r="7360"/>
          <a:stretch>
            <a:fillRect/>
          </a:stretch>
        </p:blipFill>
        <p:spPr bwMode="auto">
          <a:xfrm>
            <a:off x="1543987" y="2269189"/>
            <a:ext cx="2338466" cy="26475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62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19922"/>
            <a:ext cx="11038096" cy="70453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Сказкотерапия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здоровьесберегающей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технологией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824459"/>
            <a:ext cx="10783263" cy="5681272"/>
          </a:xfrm>
        </p:spPr>
        <p:txBody>
          <a:bodyPr>
            <a:normAutofit/>
          </a:bodyPr>
          <a:lstStyle/>
          <a:p>
            <a:pPr lvl="1"/>
            <a:r>
              <a:rPr lang="ru-RU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Сказкотерапия</a:t>
            </a:r>
            <a:r>
              <a:rPr lang="ru-RU" sz="2600" dirty="0"/>
              <a:t> – это процесс поиска смысла, расшифровка знаний о мире и системе взаимоотношений в нем. </a:t>
            </a:r>
            <a:r>
              <a:rPr lang="ru-RU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Сказкотерапия</a:t>
            </a:r>
            <a:r>
              <a:rPr lang="ru-RU" sz="2600" dirty="0"/>
              <a:t> – это и процесс переноса сказочных смыслов в реальность, процесс активизации ресурсов, потенциала </a:t>
            </a:r>
            <a:r>
              <a:rPr lang="ru-RU" sz="2600" dirty="0" smtClean="0"/>
              <a:t>личности. </a:t>
            </a:r>
          </a:p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r>
              <a:rPr lang="ru-RU" sz="2800" dirty="0" smtClean="0"/>
              <a:t> использование эффективных приемов для коррекции речи, мотивации детей к процессу коррекции и связанных с ней психических процессов, развитие эмоциональной сферы дошкольников.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2171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761" y="0"/>
            <a:ext cx="9737766" cy="150706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6612" y="46397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6" y="1555668"/>
            <a:ext cx="7571119" cy="489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9" r="69755" b="15760"/>
          <a:stretch/>
        </p:blipFill>
        <p:spPr bwMode="auto">
          <a:xfrm>
            <a:off x="9043749" y="807521"/>
            <a:ext cx="1795752" cy="1385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68668" r="29892" b="419"/>
          <a:stretch/>
        </p:blipFill>
        <p:spPr bwMode="auto">
          <a:xfrm>
            <a:off x="9043749" y="4704496"/>
            <a:ext cx="2187638" cy="1377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4" t="50504" r="2156" b="23648"/>
          <a:stretch/>
        </p:blipFill>
        <p:spPr bwMode="auto">
          <a:xfrm>
            <a:off x="7485736" y="2498655"/>
            <a:ext cx="2732706" cy="18218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838" y="161778"/>
            <a:ext cx="8534400" cy="974360"/>
          </a:xfrm>
        </p:spPr>
        <p:txBody>
          <a:bodyPr/>
          <a:lstStyle/>
          <a:p>
            <a:r>
              <a:rPr lang="ru-RU" dirty="0" smtClean="0"/>
              <a:t>Виды </a:t>
            </a:r>
            <a:r>
              <a:rPr lang="ru-RU" dirty="0" err="1" smtClean="0"/>
              <a:t>логосказки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364106"/>
            <a:ext cx="8534400" cy="5081664"/>
          </a:xfrm>
        </p:spPr>
        <p:txBody>
          <a:bodyPr>
            <a:normAutofit/>
          </a:bodyPr>
          <a:lstStyle/>
          <a:p>
            <a:r>
              <a:rPr lang="ru-RU" dirty="0" smtClean="0"/>
              <a:t>1.Артикуляционные </a:t>
            </a:r>
            <a:r>
              <a:rPr lang="ru-RU" dirty="0"/>
              <a:t>(развивают речевое дыхание, артикуляционную моторику)</a:t>
            </a:r>
          </a:p>
          <a:p>
            <a:r>
              <a:rPr lang="ru-RU" dirty="0"/>
              <a:t>2.Пальчиковые (развивают мелкую моторику, графические навыки).</a:t>
            </a:r>
          </a:p>
          <a:p>
            <a:r>
              <a:rPr lang="ru-RU" dirty="0"/>
              <a:t>3.Фонетические (уточняют артикуляцию заданного звука, автоматизируют, дифференцируют звуки).</a:t>
            </a:r>
          </a:p>
          <a:p>
            <a:r>
              <a:rPr lang="ru-RU" dirty="0"/>
              <a:t>4.Лексико-грамматические (обогащают словарный запас, закрепляют знания грамматических категорий).</a:t>
            </a:r>
          </a:p>
          <a:p>
            <a:r>
              <a:rPr lang="ru-RU" dirty="0"/>
              <a:t>5.Сказки, способствующие формированию связной речи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6.Сказки по обучению грамоте (знакомят со звуками и буквами).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3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5578476"/>
            <a:ext cx="10017125" cy="965199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Артикуляционные сказки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G:\пед наход\SDC104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6292" b="12253"/>
          <a:stretch/>
        </p:blipFill>
        <p:spPr bwMode="auto">
          <a:xfrm>
            <a:off x="241301" y="142875"/>
            <a:ext cx="4516437" cy="3014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8694" b="11759"/>
          <a:stretch/>
        </p:blipFill>
        <p:spPr bwMode="auto">
          <a:xfrm>
            <a:off x="8529636" y="450849"/>
            <a:ext cx="3137693" cy="226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2" y="3219449"/>
            <a:ext cx="2728913" cy="2449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11012" r="20465" b="13534"/>
          <a:stretch/>
        </p:blipFill>
        <p:spPr bwMode="auto">
          <a:xfrm>
            <a:off x="5186361" y="2217735"/>
            <a:ext cx="2043113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7" descr="Сказка о весёлом язычке - Страничка логопеда - Каталог статей - МБДОУ г.  Мурманска №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444874"/>
            <a:ext cx="2487611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9" t="2166" r="2782" b="67700"/>
          <a:stretch/>
        </p:blipFill>
        <p:spPr bwMode="auto">
          <a:xfrm>
            <a:off x="5843588" y="473073"/>
            <a:ext cx="1828800" cy="143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71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6" y="128588"/>
            <a:ext cx="6457950" cy="871537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Пальчиковые сказки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G:\фото занятий\DSC_25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7654">
            <a:off x="286961" y="955006"/>
            <a:ext cx="3729187" cy="2666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21475"/>
          <a:stretch/>
        </p:blipFill>
        <p:spPr bwMode="auto">
          <a:xfrm>
            <a:off x="185738" y="3471861"/>
            <a:ext cx="2443162" cy="3000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G:\фото занятий\DSC_2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58" y="999011"/>
            <a:ext cx="3176586" cy="2232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G:\фото занятий\DSC_2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157662"/>
            <a:ext cx="2857499" cy="2121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F:\IMG_20220329_1006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7906" y="982950"/>
            <a:ext cx="3284982" cy="24647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nVideoEditor_2022_08_30_14071534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6790545" y="3612629"/>
            <a:ext cx="4536000" cy="29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602" y="0"/>
            <a:ext cx="8534400" cy="5775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Фонетические  СКАЗКИ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09.09.2014\Downloads\IMG_20220822_10534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22605" r="7749" b="29777"/>
          <a:stretch>
            <a:fillRect/>
          </a:stretch>
        </p:blipFill>
        <p:spPr bwMode="auto">
          <a:xfrm>
            <a:off x="404735" y="899410"/>
            <a:ext cx="3972394" cy="2908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F:\IMG_20220822_104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7875" y="3985529"/>
            <a:ext cx="3271083" cy="2449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58" y="843148"/>
            <a:ext cx="3911516" cy="29332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468" y="4067445"/>
            <a:ext cx="246400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19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944</TotalTime>
  <Words>201</Words>
  <Application>Microsoft Office PowerPoint</Application>
  <PresentationFormat>Широкоэкранный</PresentationFormat>
  <Paragraphs>37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Century Gothic</vt:lpstr>
      <vt:lpstr>Courier New</vt:lpstr>
      <vt:lpstr>Gabriola</vt:lpstr>
      <vt:lpstr>Wingdings 3</vt:lpstr>
      <vt:lpstr>Сектор</vt:lpstr>
      <vt:lpstr>Киршинцева  Алла Михайловна</vt:lpstr>
      <vt:lpstr>Презентация PowerPoint</vt:lpstr>
      <vt:lpstr>Презентация PowerPoint</vt:lpstr>
      <vt:lpstr>Сказкотерапия  Является здоровьесберегающей технологией</vt:lpstr>
      <vt:lpstr>Задачи:</vt:lpstr>
      <vt:lpstr>Виды логосказки</vt:lpstr>
      <vt:lpstr>Артикуляционные сказки</vt:lpstr>
      <vt:lpstr>Пальчиковые сказки</vt:lpstr>
      <vt:lpstr> Фонетические  СКАЗКИ</vt:lpstr>
      <vt:lpstr>Лексико-грамматические  сказки </vt:lpstr>
      <vt:lpstr>Сказки, способствующие формированию связной речи.</vt:lpstr>
      <vt:lpstr>Сказки по обучению грамоте</vt:lpstr>
      <vt:lpstr>Работа с родителями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Киршинцева  Алла Михайловна</dc:title>
  <dc:creator>allak</dc:creator>
  <cp:lastModifiedBy>allak</cp:lastModifiedBy>
  <cp:revision>71</cp:revision>
  <dcterms:created xsi:type="dcterms:W3CDTF">2022-08-09T08:30:46Z</dcterms:created>
  <dcterms:modified xsi:type="dcterms:W3CDTF">2025-03-18T18:36:43Z</dcterms:modified>
</cp:coreProperties>
</file>