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charts/colors1.xml" ContentType="application/vnd.ms-office.chartcolorstyl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6" r:id="rId2"/>
    <p:sldId id="264" r:id="rId3"/>
    <p:sldId id="295" r:id="rId4"/>
    <p:sldId id="292" r:id="rId5"/>
    <p:sldId id="285" r:id="rId6"/>
    <p:sldId id="287" r:id="rId7"/>
    <p:sldId id="281" r:id="rId8"/>
    <p:sldId id="282" r:id="rId9"/>
    <p:sldId id="288" r:id="rId10"/>
    <p:sldId id="289" r:id="rId11"/>
    <p:sldId id="294" r:id="rId12"/>
    <p:sldId id="290" r:id="rId13"/>
  </p:sldIdLst>
  <p:sldSz cx="20104100" cy="11309350"/>
  <p:notesSz cx="20104100" cy="11309350"/>
  <p:embeddedFontLst>
    <p:embeddedFont>
      <p:font typeface="Tahoma" pitchFamily="34" charset="0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Druk Cyr" charset="-52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055DE2A0-4B99-4988-BC9A-ACDD6962ADAF}">
          <p14:sldIdLst>
            <p14:sldId id="286"/>
          </p14:sldIdLst>
        </p14:section>
        <p14:section name="Раздел без заголовка" id="{825D19DA-9260-4784-B65C-1265BEE02E89}">
          <p14:sldIdLst>
            <p14:sldId id="264"/>
            <p14:sldId id="295"/>
            <p14:sldId id="292"/>
            <p14:sldId id="285"/>
            <p14:sldId id="287"/>
            <p14:sldId id="281"/>
            <p14:sldId id="282"/>
            <p14:sldId id="288"/>
            <p14:sldId id="289"/>
            <p14:sldId id="294"/>
            <p14:sldId id="29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551A9"/>
    <a:srgbClr val="1B6CB3"/>
    <a:srgbClr val="FFFFFF"/>
    <a:srgbClr val="945E28"/>
    <a:srgbClr val="F19233"/>
    <a:srgbClr val="E31E24"/>
    <a:srgbClr val="647089"/>
    <a:srgbClr val="0D04CA"/>
    <a:srgbClr val="C9B49C"/>
    <a:srgbClr val="CCB8A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86559" autoAdjust="0"/>
  </p:normalViewPr>
  <p:slideViewPr>
    <p:cSldViewPr>
      <p:cViewPr varScale="1">
        <p:scale>
          <a:sx n="35" d="100"/>
          <a:sy n="35" d="100"/>
        </p:scale>
        <p:origin x="-1086" y="-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010"/>
    </p:cViewPr>
  </p:sorterViewPr>
  <p:notesViewPr>
    <p:cSldViewPr>
      <p:cViewPr varScale="1">
        <p:scale>
          <a:sx n="48" d="100"/>
          <a:sy n="48" d="100"/>
        </p:scale>
        <p:origin x="270" y="4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 ПО ПРОБЛЕМАМ РЕЧЕВОГО РАЗВИТИЯ</a:t>
            </a:r>
          </a:p>
        </c:rich>
      </c:tx>
      <c:layout>
        <c:manualLayout>
          <c:xMode val="edge"/>
          <c:yMode val="edge"/>
          <c:x val="0.13770683555859881"/>
          <c:y val="2.5933479626522132E-2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2930571178602702"/>
          <c:w val="1"/>
          <c:h val="0.670694288213974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F9E-474F-AA2B-817476A9C996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F9E-474F-AA2B-817476A9C996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F9E-474F-AA2B-817476A9C996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F9E-474F-AA2B-817476A9C996}"/>
              </c:ext>
            </c:extLst>
          </c:dPt>
          <c:dLbls>
            <c:dLbl>
              <c:idx val="0"/>
              <c:layout>
                <c:manualLayout>
                  <c:x val="-6.3989223275056739E-2"/>
                  <c:y val="-3.076215082489688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400" b="1" baseline="0" dirty="0" smtClean="0">
                        <a:solidFill>
                          <a:srgbClr val="1B6C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Считают данную проблему важной</a:t>
                    </a:r>
                    <a:r>
                      <a:rPr lang="ru-RU" sz="2400" b="1" baseline="0" dirty="0">
                        <a:solidFill>
                          <a:srgbClr val="1B6C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r>
                      <a:rPr lang="ru-RU" sz="2400" b="1" baseline="0" dirty="0" smtClean="0">
                        <a:solidFill>
                          <a:srgbClr val="1B6C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24</a:t>
                    </a:r>
                    <a:endParaRPr lang="ru-RU" sz="2400" b="1" baseline="0" dirty="0">
                      <a:solidFill>
                        <a:srgbClr val="1B6CB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ysClr val="window" lastClr="FFFFFF"/>
                </a:solidFill>
                <a:ln w="9525" cap="flat" cmpd="sng" algn="ctr">
                  <a:solidFill>
                    <a:srgbClr val="4472C4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52941"/>
                        <a:gd name="adj2" fmla="val -103854"/>
                      </a:avLst>
                    </a:prstGeom>
                  </c15:spPr>
                  <c15:layout>
                    <c:manualLayout>
                      <c:w val="0.29201728859979453"/>
                      <c:h val="0.19819295641323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F9E-474F-AA2B-817476A9C996}"/>
                </c:ext>
              </c:extLst>
            </c:dLbl>
            <c:dLbl>
              <c:idx val="1"/>
              <c:layout>
                <c:manualLayout>
                  <c:x val="2.9425618908444435E-2"/>
                  <c:y val="-8.418687382688870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8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Убеждены , что дети сами научатся говорить,</a:t>
                    </a:r>
                  </a:p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8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76</a:t>
                    </a:r>
                    <a:endParaRPr lang="ru-RU" sz="18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0.28277158681436004"/>
                      <c:h val="0.192960606486689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F9E-474F-AA2B-817476A9C996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F9E-474F-AA2B-817476A9C996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F9E-474F-AA2B-817476A9C996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4472C4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layout/>
              </c:ext>
            </c:extLst>
          </c:dLbls>
          <c:cat>
            <c:strRef>
              <c:f>Лист1!$A$2:$A$5</c:f>
              <c:strCache>
                <c:ptCount val="2"/>
                <c:pt idx="0">
                  <c:v>Считают данную проблему важной</c:v>
                </c:pt>
                <c:pt idx="1">
                  <c:v>Убеждены, что дети со временем сами научатся говорить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F9E-474F-AA2B-817476A9C996}"/>
            </c:ext>
          </c:extLst>
        </c:ser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rgbClr val="1B6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dirty="0">
                <a:solidFill>
                  <a:srgbClr val="1B6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Вводный мониторинг развития речи детей</a:t>
            </a:r>
          </a:p>
        </c:rich>
      </c:tx>
      <c:layout>
        <c:manualLayout>
          <c:xMode val="edge"/>
          <c:yMode val="edge"/>
          <c:x val="0.14141244691083746"/>
          <c:y val="1.4853323431117723E-3"/>
        </c:manualLayout>
      </c:layout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8.2476573106382164E-2"/>
          <c:w val="0.96810642090575028"/>
          <c:h val="0.89593978219779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9"/>
          <c:dPt>
            <c:idx val="0"/>
            <c:explosion val="1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CB-4AE9-B54A-1C6016F541AA}"/>
              </c:ext>
            </c:extLst>
          </c:dPt>
          <c:dPt>
            <c:idx val="1"/>
            <c:explosion val="16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ACB-4AE9-B54A-1C6016F541AA}"/>
              </c:ext>
            </c:extLst>
          </c:dPt>
          <c:dPt>
            <c:idx val="2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ACB-4AE9-B54A-1C6016F541AA}"/>
              </c:ext>
            </c:extLst>
          </c:dPt>
          <c:dPt>
            <c:idx val="3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ACB-4AE9-B54A-1C6016F541AA}"/>
              </c:ext>
            </c:extLst>
          </c:dPt>
          <c:dLbls>
            <c:dLbl>
              <c:idx val="0"/>
              <c:layout>
                <c:manualLayout>
                  <c:x val="-2.0066877950809157E-2"/>
                  <c:y val="-0.1243395421517229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Низкий уровень</a:t>
                    </a:r>
                    <a:r>
                      <a: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r>
                      <a: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40</a:t>
                    </a:r>
                    <a:endPara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dLblPos val="bestFit"/>
              <c:showVal val="1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9425997771440567"/>
                      <c:h val="0.156517703111012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ACB-4AE9-B54A-1C6016F541AA}"/>
                </c:ext>
              </c:extLst>
            </c:dLbl>
            <c:dLbl>
              <c:idx val="1"/>
              <c:layout>
                <c:manualLayout>
                  <c:x val="0.11934810704032933"/>
                  <c:y val="0.1830988076447284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2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Средний уровень</a:t>
                    </a:r>
                    <a:r>
                      <a:rPr lang="ru-RU" sz="2400" b="1" baseline="0" dirty="0">
                        <a:latin typeface="Times New Roman" panose="02020603050405020304" pitchFamily="18" charset="0"/>
                      </a:rPr>
                      <a:t>
</a:t>
                    </a:r>
                    <a:r>
                      <a:rPr lang="ru-RU" sz="2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58%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062980511959031"/>
                      <c:h val="0.135725786052908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ACB-4AE9-B54A-1C6016F541AA}"/>
                </c:ext>
              </c:extLst>
            </c:dLbl>
            <c:dLbl>
              <c:idx val="2"/>
              <c:layout>
                <c:manualLayout>
                  <c:x val="-0.13122432330368683"/>
                  <c:y val="8.833986524807292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Высокий уровень</a:t>
                    </a:r>
                  </a:p>
                  <a:p>
                    <a:pPr>
                      <a:defRPr sz="18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dLblPos val="bestFit"/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1856365873236286"/>
                      <c:h val="9.466191968634951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ACB-4AE9-B54A-1C6016F541AA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ACB-4AE9-B54A-1C6016F541AA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F81BD"/>
                </a:solidFill>
                <a:round/>
              </a:ln>
              <a:effectLst>
                <a:outerShdw blurRad="50800" dist="38100" dir="2700000" algn="tl" rotWithShape="0">
                  <a:srgbClr val="4F81BD">
                    <a:lumMod val="75000"/>
                    <a:alpha val="40000"/>
                  </a:srgbClr>
                </a:outerShdw>
              </a:effectLst>
            </c:spPr>
            <c:dLblPos val="inEnd"/>
            <c:showCatName val="1"/>
            <c:showPercent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низкий уровень</c:v>
                </c:pt>
                <c:pt idx="1">
                  <c:v>средний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</c:v>
                </c:pt>
                <c:pt idx="1">
                  <c:v>0.58000000000000007</c:v>
                </c:pt>
                <c:pt idx="2">
                  <c:v>2.0000000000000007E-2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ACB-4AE9-B54A-1C6016F541AA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cat>
            <c:strRef>
              <c:f>Лист1!$A$2:$A$4</c:f>
              <c:strCache>
                <c:ptCount val="3"/>
                <c:pt idx="0">
                  <c:v>2019-2020 уч. Г.</c:v>
                </c:pt>
                <c:pt idx="1">
                  <c:v>2020-2021 уч.г.</c:v>
                </c:pt>
                <c:pt idx="2">
                  <c:v>2021-2022 уч.г.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</c:v>
                </c:pt>
                <c:pt idx="1">
                  <c:v>38</c:v>
                </c:pt>
                <c:pt idx="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D1-4BBE-B98F-14B8DFD745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середина года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cat>
            <c:strRef>
              <c:f>Лист1!$A$2:$A$4</c:f>
              <c:strCache>
                <c:ptCount val="3"/>
                <c:pt idx="0">
                  <c:v>2019-2020 уч. Г.</c:v>
                </c:pt>
                <c:pt idx="1">
                  <c:v>2020-2021 уч.г.</c:v>
                </c:pt>
                <c:pt idx="2">
                  <c:v>2021-2022 уч.г.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48</c:v>
                </c:pt>
                <c:pt idx="1">
                  <c:v>58</c:v>
                </c:pt>
                <c:pt idx="2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1D1-4BBE-B98F-14B8DFD7451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cat>
            <c:strRef>
              <c:f>Лист1!$A$2:$A$4</c:f>
              <c:strCache>
                <c:ptCount val="3"/>
                <c:pt idx="0">
                  <c:v>2019-2020 уч. Г.</c:v>
                </c:pt>
                <c:pt idx="1">
                  <c:v>2020-2021 уч.г.</c:v>
                </c:pt>
                <c:pt idx="2">
                  <c:v>2021-2022 уч.г.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67</c:v>
                </c:pt>
                <c:pt idx="1">
                  <c:v>79</c:v>
                </c:pt>
                <c:pt idx="2">
                  <c:v>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1D1-4BBE-B98F-14B8DFD74516}"/>
            </c:ext>
          </c:extLst>
        </c:ser>
        <c:shape val="box"/>
        <c:axId val="157836416"/>
        <c:axId val="157837952"/>
        <c:axId val="0"/>
      </c:bar3DChart>
      <c:catAx>
        <c:axId val="1578364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7837952"/>
        <c:crosses val="autoZero"/>
        <c:auto val="1"/>
        <c:lblAlgn val="ctr"/>
        <c:lblOffset val="100"/>
      </c:catAx>
      <c:valAx>
        <c:axId val="1578379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783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0.42389</cdr:x>
      <cdr:y>0.38095</cdr:y>
    </cdr:from>
    <cdr:to>
      <cdr:x>0.60886</cdr:x>
      <cdr:y>0.66667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095500" y="1219200"/>
          <a:ext cx="914400" cy="9144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accent3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0.11757</cdr:x>
      <cdr:y>0.56725</cdr:y>
    </cdr:from>
    <cdr:to>
      <cdr:x>0.16921</cdr:x>
      <cdr:y>0.6457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53058221-D282-6887-3014-222A6FECB607}"/>
            </a:ext>
          </a:extLst>
        </cdr:cNvPr>
        <cdr:cNvSpPr txBox="1"/>
      </cdr:nvSpPr>
      <cdr:spPr>
        <a:xfrm xmlns:a="http://schemas.openxmlformats.org/drawingml/2006/main">
          <a:off x="1734830" y="4958709"/>
          <a:ext cx="762000" cy="685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</a:t>
          </a:r>
          <a:endParaRPr lang="ru-RU" sz="4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E89AB-DD5B-407D-9D47-BE30370B4051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EC1F7-D351-4189-9A15-90E9848F0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9680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2018A-F7FB-4305-9ADB-C54D51539312}" type="datetimeFigureOut">
              <a:rPr lang="ru-RU" smtClean="0"/>
              <a:pPr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7A722-B67B-46DF-8D96-4F01079823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7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A722-B67B-46DF-8D96-4F010798232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0459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A722-B67B-46DF-8D96-4F010798232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741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A722-B67B-46DF-8D96-4F010798232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137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A722-B67B-46DF-8D96-4F010798232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878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A722-B67B-46DF-8D96-4F010798232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802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A722-B67B-46DF-8D96-4F010798232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137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7A722-B67B-46DF-8D96-4F010798232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941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39.png"/><Relationship Id="rId18" Type="http://schemas.openxmlformats.org/officeDocument/2006/relationships/image" Target="../media/image51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12" Type="http://schemas.microsoft.com/office/2007/relationships/hdphoto" Target="../media/hdphoto27.wdp"/><Relationship Id="rId17" Type="http://schemas.microsoft.com/office/2007/relationships/hdphoto" Target="../media/hdphoto29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4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microsoft.com/office/2007/relationships/hdphoto" Target="../media/hdphoto28.wdp"/><Relationship Id="rId10" Type="http://schemas.microsoft.com/office/2007/relationships/hdphoto" Target="../media/hdphoto26.wdp"/><Relationship Id="rId19" Type="http://schemas.microsoft.com/office/2007/relationships/hdphoto" Target="../media/hdphoto30.wdp"/><Relationship Id="rId4" Type="http://schemas.openxmlformats.org/officeDocument/2006/relationships/image" Target="../media/image14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5.png"/><Relationship Id="rId18" Type="http://schemas.microsoft.com/office/2007/relationships/hdphoto" Target="../media/hdphoto17.wdp"/><Relationship Id="rId3" Type="http://schemas.openxmlformats.org/officeDocument/2006/relationships/image" Target="../media/image31.png"/><Relationship Id="rId21" Type="http://schemas.openxmlformats.org/officeDocument/2006/relationships/image" Target="../media/image39.png"/><Relationship Id="rId7" Type="http://schemas.openxmlformats.org/officeDocument/2006/relationships/image" Target="../media/image32.png"/><Relationship Id="rId12" Type="http://schemas.microsoft.com/office/2007/relationships/hdphoto" Target="../media/hdphoto14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microsoft.com/office/2007/relationships/hdphoto" Target="../media/hdphoto16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5" Type="http://schemas.openxmlformats.org/officeDocument/2006/relationships/image" Target="../media/image36.png"/><Relationship Id="rId10" Type="http://schemas.microsoft.com/office/2007/relationships/hdphoto" Target="../media/hdphoto13.wdp"/><Relationship Id="rId19" Type="http://schemas.openxmlformats.org/officeDocument/2006/relationships/image" Target="../media/image38.png"/><Relationship Id="rId4" Type="http://schemas.microsoft.com/office/2007/relationships/hdphoto" Target="../media/hdphoto8.wdp"/><Relationship Id="rId9" Type="http://schemas.openxmlformats.org/officeDocument/2006/relationships/image" Target="../media/image33.png"/><Relationship Id="rId1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12" Type="http://schemas.microsoft.com/office/2007/relationships/hdphoto" Target="../media/hdphoto2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9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21.wdp"/><Relationship Id="rId4" Type="http://schemas.openxmlformats.org/officeDocument/2006/relationships/image" Target="../media/image14.png"/><Relationship Id="rId9" Type="http://schemas.openxmlformats.org/officeDocument/2006/relationships/image" Target="../media/image42.png"/><Relationship Id="rId14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797" y="-19878"/>
            <a:ext cx="20057303" cy="113093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984250" y="2225675"/>
            <a:ext cx="990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77" r="6452" b="9772"/>
          <a:stretch/>
        </p:blipFill>
        <p:spPr>
          <a:xfrm>
            <a:off x="258989" y="2713414"/>
            <a:ext cx="4227700" cy="487680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603250" y="6599615"/>
            <a:ext cx="170085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/>
            <a:r>
              <a:rPr lang="ru-RU" sz="4800" b="1" dirty="0" err="1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Helvetica Neue"/>
              </a:rPr>
              <a:t>Киршинцева</a:t>
            </a:r>
            <a:r>
              <a:rPr lang="ru-RU" sz="48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Helvetica Neue"/>
              </a:rPr>
              <a:t> Алла Михайловна</a:t>
            </a:r>
            <a:endParaRPr lang="en-US" sz="4800" b="1" dirty="0">
              <a:solidFill>
                <a:srgbClr val="2551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Helvetica Neue"/>
            </a:endParaRPr>
          </a:p>
          <a:p>
            <a:pPr algn="ctr" defTabSz="844083">
              <a:spcAft>
                <a:spcPts val="1800"/>
              </a:spcAft>
            </a:pPr>
            <a:r>
              <a:rPr lang="ru-RU" sz="48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учитель –логопед</a:t>
            </a:r>
            <a:endParaRPr lang="ru-RU" sz="4800" b="1" cap="all" dirty="0">
              <a:solidFill>
                <a:srgbClr val="1B6C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86413" y="2835275"/>
            <a:ext cx="9906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44083"/>
            <a:r>
              <a:rPr lang="ru-RU" sz="4000" b="1" dirty="0">
                <a:solidFill>
                  <a:srgbClr val="2551A9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Моя педагогическая находка</a:t>
            </a:r>
          </a:p>
          <a:p>
            <a:pPr lvl="0" algn="ctr" defTabSz="844083"/>
            <a:r>
              <a:rPr lang="ru-RU" sz="4400" b="1" cap="all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«Мнемотехника как эффективное средство развития речи дошкольников»</a:t>
            </a:r>
            <a:endParaRPr lang="ru-RU" sz="4400" cap="all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9A128F-FA12-C23D-CC35-B8459F6F4CCC}"/>
              </a:ext>
            </a:extLst>
          </p:cNvPr>
          <p:cNvSpPr txBox="1"/>
          <p:nvPr/>
        </p:nvSpPr>
        <p:spPr>
          <a:xfrm>
            <a:off x="2223625" y="8139747"/>
            <a:ext cx="11556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муниципального казенного общеобразовательного учреждения </a:t>
            </a:r>
          </a:p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Краснозерского района Новосибирской области </a:t>
            </a:r>
          </a:p>
          <a:p>
            <a:pPr marL="0" marR="0" lvl="0" indent="0" algn="ctr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Садовской средней общеобразовательной школы</a:t>
            </a:r>
          </a:p>
        </p:txBody>
      </p:sp>
    </p:spTree>
    <p:extLst>
      <p:ext uri="{BB962C8B-B14F-4D97-AF65-F5344CB8AC3E}">
        <p14:creationId xmlns:p14="http://schemas.microsoft.com/office/powerpoint/2010/main" xmlns="" val="33804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175250" cy="11309350"/>
          </a:xfrm>
          <a:prstGeom prst="rect">
            <a:avLst/>
          </a:prstGeom>
          <a:solidFill>
            <a:srgbClr val="C9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5251" y="1"/>
            <a:ext cx="12101790" cy="11309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594" y="116974"/>
            <a:ext cx="2971255" cy="2972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081" b="8081"/>
          <a:stretch/>
        </p:blipFill>
        <p:spPr>
          <a:xfrm>
            <a:off x="303437" y="6472433"/>
            <a:ext cx="3913583" cy="43747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8720" y="2150246"/>
            <a:ext cx="5330329" cy="399774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92" b="3669"/>
          <a:stretch/>
        </p:blipFill>
        <p:spPr>
          <a:xfrm>
            <a:off x="4696178" y="6472433"/>
            <a:ext cx="4014489" cy="435598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9" t="10293" r="40670" b="23361"/>
          <a:stretch/>
        </p:blipFill>
        <p:spPr>
          <a:xfrm>
            <a:off x="16158027" y="341929"/>
            <a:ext cx="3633371" cy="36166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61616" y="4743501"/>
            <a:ext cx="3960000" cy="92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4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85" t="12728" r="15798" b="11262"/>
          <a:stretch/>
        </p:blipFill>
        <p:spPr>
          <a:xfrm rot="16200000">
            <a:off x="15416691" y="6608557"/>
            <a:ext cx="2599643" cy="57210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73" t="4857" r="5979" b="4184"/>
          <a:stretch/>
        </p:blipFill>
        <p:spPr>
          <a:xfrm rot="16200000">
            <a:off x="11228695" y="-446805"/>
            <a:ext cx="3616634" cy="51941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F:\визитка\работаем старательно, слушаем внимательно\DSC_2758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6"/>
          <a:stretch/>
        </p:blipFill>
        <p:spPr bwMode="auto">
          <a:xfrm rot="5400000">
            <a:off x="9132101" y="6539198"/>
            <a:ext cx="4419030" cy="419696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myslide.ru/documents_7/2c54d472ad910bb12457f32573f355ec/img15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1" t="50238" r="40792" b="5676"/>
          <a:stretch/>
        </p:blipFill>
        <p:spPr bwMode="auto">
          <a:xfrm>
            <a:off x="13972565" y="4300491"/>
            <a:ext cx="558209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Стрелка вправо 13">
            <a:extLst>
              <a:ext uri="{FF2B5EF4-FFF2-40B4-BE49-F238E27FC236}">
                <a16:creationId xmlns:a16="http://schemas.microsoft.com/office/drawing/2014/main" xmlns="" id="{AF931184-08AD-5BAA-143A-0ECB8A33931C}"/>
              </a:ext>
            </a:extLst>
          </p:cNvPr>
          <p:cNvSpPr/>
          <p:nvPr/>
        </p:nvSpPr>
        <p:spPr>
          <a:xfrm>
            <a:off x="3572845" y="326189"/>
            <a:ext cx="6684190" cy="2123963"/>
          </a:xfrm>
          <a:prstGeom prst="rightArrow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2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- МНЕМОТАБЛИЦЫ</a:t>
            </a:r>
          </a:p>
        </p:txBody>
      </p:sp>
    </p:spTree>
    <p:extLst>
      <p:ext uri="{BB962C8B-B14F-4D97-AF65-F5344CB8AC3E}">
        <p14:creationId xmlns:p14="http://schemas.microsoft.com/office/powerpoint/2010/main" xmlns="" val="187552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488" y="0"/>
            <a:ext cx="20149588" cy="113646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22450" y="300074"/>
            <a:ext cx="16611600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 defTabSz="457200"/>
            <a:r>
              <a:rPr lang="ru-RU" sz="4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Правило РАБОТЫ С МНЕМОТЕХНИКОЙ:</a:t>
            </a:r>
            <a:endParaRPr lang="ru-RU" sz="4000" b="1" cap="all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6684" y="1288226"/>
            <a:ext cx="1601572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1. Вне </a:t>
            </a:r>
            <a:r>
              <a:rPr lang="ru-RU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зависимости от возраста ребенка, начинать следует с простых</a:t>
            </a:r>
          </a:p>
          <a:p>
            <a:pPr algn="just"/>
            <a:r>
              <a:rPr lang="ru-RU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мнемоквадратов</a:t>
            </a:r>
            <a:r>
              <a:rPr lang="ru-RU" sz="3200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 лишь после их успешного освоения переходить к более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сложным </a:t>
            </a:r>
            <a:r>
              <a:rPr lang="ru-RU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мнемоцепочкам</a:t>
            </a:r>
            <a:r>
              <a:rPr lang="ru-RU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9930521"/>
            <a:ext cx="20104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5194" y="5912052"/>
            <a:ext cx="3889797" cy="3891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62450" y="922338"/>
            <a:ext cx="1740712" cy="213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159D1A-F5C8-7ADC-96C4-FB0353AE0AF4}"/>
              </a:ext>
            </a:extLst>
          </p:cNvPr>
          <p:cNvSpPr txBox="1"/>
          <p:nvPr/>
        </p:nvSpPr>
        <p:spPr>
          <a:xfrm>
            <a:off x="616684" y="5912052"/>
            <a:ext cx="1519940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4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Даже со старшими детьми не стоит использовать более 2 различных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день. Повторное рассмотрение каждой из них возможно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только по желанию ребенка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70FAAA-61F5-088F-A6C3-979209C9CE27}"/>
              </a:ext>
            </a:extLst>
          </p:cNvPr>
          <p:cNvSpPr txBox="1"/>
          <p:nvPr/>
        </p:nvSpPr>
        <p:spPr>
          <a:xfrm>
            <a:off x="616684" y="4494585"/>
            <a:ext cx="16064766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3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квадратов на одной схеме или таблице, используемой для обучения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 дошкольного возраста, не должно превышать 9.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70FAAA-61F5-088F-A6C3-979209C9CE27}"/>
              </a:ext>
            </a:extLst>
          </p:cNvPr>
          <p:cNvSpPr txBox="1"/>
          <p:nvPr/>
        </p:nvSpPr>
        <p:spPr>
          <a:xfrm>
            <a:off x="592165" y="3106849"/>
            <a:ext cx="16064766" cy="1138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2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Схемы и таблицы для мнемотехники должны быть яркими и красочными. В противном случае они не заинтересуют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дошкольника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1159D1A-F5C8-7ADC-96C4-FB0353AE0AF4}"/>
              </a:ext>
            </a:extLst>
          </p:cNvPr>
          <p:cNvSpPr txBox="1"/>
          <p:nvPr/>
        </p:nvSpPr>
        <p:spPr>
          <a:xfrm>
            <a:off x="592674" y="7821961"/>
            <a:ext cx="15199402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5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Тематику занятий необходимо менять ежедневно. Так, в частности, в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день могут использоваться таблицы для занятий мнемотехникой с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дошкольниками на тему «осень», во второй – на музыкальную тематику, в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третий – на тему известных сказок, в четвертый – на тему зимнего времени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и так далее.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758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5308"/>
            <a:ext cx="20149588" cy="113646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01625" y="599000"/>
            <a:ext cx="17223144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 defTabSz="457200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ДИНАМИКА РАЗВИТИЯ СВЯЗНОЙ РЕЧИ ПО РЕЗУЛЬТАТАМ ИСПОЛЬЗОВАНИЯ МЕТОДОВ И ПРИЁМОВ МНЕМОТЕХНИКИ 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9930521"/>
            <a:ext cx="20104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80144" y="5203243"/>
            <a:ext cx="3889797" cy="3891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062450" y="922338"/>
            <a:ext cx="1740712" cy="2133600"/>
          </a:xfrm>
          <a:prstGeom prst="rect">
            <a:avLst/>
          </a:prstGeom>
        </p:spPr>
      </p:pic>
      <p:graphicFrame>
        <p:nvGraphicFramePr>
          <p:cNvPr id="14" name="Объект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92880669"/>
              </p:ext>
            </p:extLst>
          </p:nvPr>
        </p:nvGraphicFramePr>
        <p:xfrm>
          <a:off x="1535420" y="1847419"/>
          <a:ext cx="14755554" cy="874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500383BE-0E04-222B-731B-D076ED0C7E07}"/>
              </a:ext>
            </a:extLst>
          </p:cNvPr>
          <p:cNvSpPr txBox="1"/>
          <p:nvPr/>
        </p:nvSpPr>
        <p:spPr>
          <a:xfrm>
            <a:off x="9518650" y="3851431"/>
            <a:ext cx="762000" cy="685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500383BE-0E04-222B-731B-D076ED0C7E07}"/>
              </a:ext>
            </a:extLst>
          </p:cNvPr>
          <p:cNvSpPr txBox="1"/>
          <p:nvPr/>
        </p:nvSpPr>
        <p:spPr>
          <a:xfrm>
            <a:off x="8459724" y="5273689"/>
            <a:ext cx="762000" cy="685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500383BE-0E04-222B-731B-D076ED0C7E07}"/>
              </a:ext>
            </a:extLst>
          </p:cNvPr>
          <p:cNvSpPr txBox="1"/>
          <p:nvPr/>
        </p:nvSpPr>
        <p:spPr>
          <a:xfrm>
            <a:off x="7493707" y="6317846"/>
            <a:ext cx="762000" cy="685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500383BE-0E04-222B-731B-D076ED0C7E07}"/>
              </a:ext>
            </a:extLst>
          </p:cNvPr>
          <p:cNvSpPr txBox="1"/>
          <p:nvPr/>
        </p:nvSpPr>
        <p:spPr>
          <a:xfrm>
            <a:off x="5222235" y="4637386"/>
            <a:ext cx="762000" cy="685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500383BE-0E04-222B-731B-D076ED0C7E07}"/>
              </a:ext>
            </a:extLst>
          </p:cNvPr>
          <p:cNvSpPr txBox="1"/>
          <p:nvPr/>
        </p:nvSpPr>
        <p:spPr>
          <a:xfrm>
            <a:off x="4166505" y="5959475"/>
            <a:ext cx="762000" cy="685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500383BE-0E04-222B-731B-D076ED0C7E07}"/>
              </a:ext>
            </a:extLst>
          </p:cNvPr>
          <p:cNvSpPr txBox="1"/>
          <p:nvPr/>
        </p:nvSpPr>
        <p:spPr>
          <a:xfrm>
            <a:off x="11840530" y="6578927"/>
            <a:ext cx="762000" cy="685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500383BE-0E04-222B-731B-D076ED0C7E07}"/>
              </a:ext>
            </a:extLst>
          </p:cNvPr>
          <p:cNvSpPr txBox="1"/>
          <p:nvPr/>
        </p:nvSpPr>
        <p:spPr>
          <a:xfrm>
            <a:off x="12752942" y="4980279"/>
            <a:ext cx="762000" cy="685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500383BE-0E04-222B-731B-D076ED0C7E07}"/>
              </a:ext>
            </a:extLst>
          </p:cNvPr>
          <p:cNvSpPr txBox="1"/>
          <p:nvPr/>
        </p:nvSpPr>
        <p:spPr>
          <a:xfrm>
            <a:off x="13785850" y="3057783"/>
            <a:ext cx="762000" cy="6857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51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824" y="-44932"/>
            <a:ext cx="20119645" cy="113006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-39824" y="397173"/>
            <a:ext cx="20143924" cy="1248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 defTabSz="457200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СОВРЕМЕННЫЙ ДОШКОЛЬНИК В СООТВЕТСТВИИ С ЦЕЛЕВЫМИ ОРИЕНТИРАМИ ФГОС ДО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518" y="7160911"/>
            <a:ext cx="3442732" cy="34442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6650" y="1219209"/>
            <a:ext cx="1740712" cy="21336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393608" y="2396312"/>
            <a:ext cx="4723322" cy="191299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инициативность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1079834" y="5074095"/>
            <a:ext cx="5562600" cy="198714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действовать  в повседневной жизни</a:t>
            </a:r>
          </a:p>
        </p:txBody>
      </p:sp>
      <p:sp>
        <p:nvSpPr>
          <p:cNvPr id="7" name="Овал 6"/>
          <p:cNvSpPr/>
          <p:nvPr/>
        </p:nvSpPr>
        <p:spPr>
          <a:xfrm>
            <a:off x="4462144" y="8136049"/>
            <a:ext cx="5606747" cy="214294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партнеров по деятельности</a:t>
            </a:r>
          </a:p>
        </p:txBody>
      </p:sp>
      <p:sp>
        <p:nvSpPr>
          <p:cNvPr id="8" name="Овал 7"/>
          <p:cNvSpPr/>
          <p:nvPr/>
        </p:nvSpPr>
        <p:spPr>
          <a:xfrm flipH="1">
            <a:off x="10815178" y="8049439"/>
            <a:ext cx="6324601" cy="231616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деловую, познавательную, личностную формы общения</a:t>
            </a:r>
          </a:p>
        </p:txBody>
      </p:sp>
      <p:sp>
        <p:nvSpPr>
          <p:cNvPr id="10" name="Овал 9"/>
          <p:cNvSpPr/>
          <p:nvPr/>
        </p:nvSpPr>
        <p:spPr>
          <a:xfrm>
            <a:off x="14296661" y="5125388"/>
            <a:ext cx="5178060" cy="214437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речевыми умениями и диалогической речью</a:t>
            </a:r>
          </a:p>
        </p:txBody>
      </p:sp>
      <p:sp>
        <p:nvSpPr>
          <p:cNvPr id="11" name="Овал 10"/>
          <p:cNvSpPr/>
          <p:nvPr/>
        </p:nvSpPr>
        <p:spPr>
          <a:xfrm>
            <a:off x="11710993" y="2340968"/>
            <a:ext cx="5471947" cy="1981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конструктивными способами взаимодействия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10891" y="4002753"/>
            <a:ext cx="6117313" cy="4129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175250" cy="11309350"/>
          </a:xfrm>
          <a:prstGeom prst="rect">
            <a:avLst/>
          </a:prstGeom>
          <a:solidFill>
            <a:srgbClr val="C9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5251" y="1"/>
            <a:ext cx="12101790" cy="11309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594" y="116974"/>
            <a:ext cx="2971255" cy="2972599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950817556"/>
              </p:ext>
            </p:extLst>
          </p:nvPr>
        </p:nvGraphicFramePr>
        <p:xfrm>
          <a:off x="11255655" y="1158875"/>
          <a:ext cx="8230144" cy="853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xmlns="" val="1404224811"/>
              </p:ext>
            </p:extLst>
          </p:nvPr>
        </p:nvGraphicFramePr>
        <p:xfrm>
          <a:off x="2539346" y="1379537"/>
          <a:ext cx="8686800" cy="8550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7058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175250" cy="11309350"/>
          </a:xfrm>
          <a:prstGeom prst="rect">
            <a:avLst/>
          </a:prstGeom>
          <a:solidFill>
            <a:srgbClr val="C9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5251" y="1"/>
            <a:ext cx="12101790" cy="11309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594" y="116974"/>
            <a:ext cx="2971255" cy="2972599"/>
          </a:xfrm>
          <a:prstGeom prst="rect">
            <a:avLst/>
          </a:prstGeom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750" b="95313" l="0" r="97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6584" y="7102474"/>
            <a:ext cx="5256066" cy="37979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45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6584" y="2720043"/>
            <a:ext cx="5662361" cy="39735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2010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2068" y="3740900"/>
            <a:ext cx="6934200" cy="7356948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140981">
            <a:off x="8036191" y="3614767"/>
            <a:ext cx="1232598" cy="175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Выноска-облако 21"/>
          <p:cNvSpPr/>
          <p:nvPr/>
        </p:nvSpPr>
        <p:spPr>
          <a:xfrm rot="18971741">
            <a:off x="8748329" y="2549053"/>
            <a:ext cx="1117238" cy="1285301"/>
          </a:xfrm>
          <a:prstGeom prst="cloudCallout">
            <a:avLst>
              <a:gd name="adj1" fmla="val -27682"/>
              <a:gd name="adj2" fmla="val 7565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23" name="Выноска-облако 22"/>
          <p:cNvSpPr/>
          <p:nvPr/>
        </p:nvSpPr>
        <p:spPr>
          <a:xfrm>
            <a:off x="9666033" y="211502"/>
            <a:ext cx="9377617" cy="3529398"/>
          </a:xfrm>
          <a:prstGeom prst="cloudCallout">
            <a:avLst>
              <a:gd name="adj1" fmla="val -27682"/>
              <a:gd name="adj2" fmla="val 7565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2551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r>
              <a:rPr lang="ru-RU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писал: </a:t>
            </a:r>
            <a:r>
              <a:rPr lang="ru-RU" sz="2800" i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“Учите ребёнка каким-нибудь неизвестным ему пяти словам – он будет долго и напрасно мучиться, но свяжите двадцать таких слов с картинками, и он их усвоит на лету”. </a:t>
            </a:r>
          </a:p>
        </p:txBody>
      </p:sp>
      <p:sp>
        <p:nvSpPr>
          <p:cNvPr id="13" name="Выноска-облако 12"/>
          <p:cNvSpPr/>
          <p:nvPr/>
        </p:nvSpPr>
        <p:spPr>
          <a:xfrm rot="311615">
            <a:off x="18388881" y="797460"/>
            <a:ext cx="1309538" cy="1611626"/>
          </a:xfrm>
          <a:prstGeom prst="cloudCallout">
            <a:avLst>
              <a:gd name="adj1" fmla="val -27682"/>
              <a:gd name="adj2" fmla="val 7565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49548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7825" y="11541"/>
            <a:ext cx="24779031" cy="1135813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48644" y="534639"/>
            <a:ext cx="12115800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 defTabSz="457200"/>
            <a:r>
              <a:rPr lang="ru-RU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Мнемотехника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2258" y="1383025"/>
            <a:ext cx="19221865" cy="28238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endParaRPr lang="ru-R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«мнемотехника» происходят от греческого «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mnemonikon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искусство запоминания. </a:t>
            </a:r>
            <a:r>
              <a:rPr lang="ru-RU" sz="40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система методов и приемов, обеспечивающих эффективное запоминание, сохранение и воспроизведение информации.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4000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технология запоминания.</a:t>
            </a:r>
            <a:endParaRPr lang="ru-RU" sz="4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10539" y="534639"/>
            <a:ext cx="3950667" cy="3952454"/>
          </a:xfrm>
          <a:prstGeom prst="rect">
            <a:avLst/>
          </a:prstGeom>
        </p:spPr>
      </p:pic>
      <p:pic>
        <p:nvPicPr>
          <p:cNvPr id="6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64" y="10078280"/>
            <a:ext cx="9890986" cy="1291395"/>
          </a:xfrm>
          <a:prstGeom prst="rect">
            <a:avLst/>
          </a:prstGeom>
        </p:spPr>
      </p:pic>
      <p:pic>
        <p:nvPicPr>
          <p:cNvPr id="8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9899650" y="10078280"/>
            <a:ext cx="10143264" cy="1291395"/>
          </a:xfrm>
          <a:prstGeom prst="rect">
            <a:avLst/>
          </a:prstGeom>
        </p:spPr>
      </p:pic>
      <p:pic>
        <p:nvPicPr>
          <p:cNvPr id="10" name="Picture 2" descr="https://avatars.dzeninfra.ru/get-zen_doc/4389079/pub_609103bb4461ec746c823cd8_6091071d87bf2977fc56741c/scale_12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364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6" t="1" r="1" b="264"/>
          <a:stretch/>
        </p:blipFill>
        <p:spPr bwMode="auto">
          <a:xfrm>
            <a:off x="14034897" y="5502275"/>
            <a:ext cx="6069203" cy="39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658026-4E94-3B32-7CCF-3F14DC6B7E13}"/>
              </a:ext>
            </a:extLst>
          </p:cNvPr>
          <p:cNvSpPr txBox="1"/>
          <p:nvPr/>
        </p:nvSpPr>
        <p:spPr>
          <a:xfrm>
            <a:off x="755650" y="4435476"/>
            <a:ext cx="12573000" cy="5867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Приёмы мнемотехники используют :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для ознакомления детей с окружающим миром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заучивании стихов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пересказах художественной литературы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обучении составлению рассказов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отгадывании и загадывании загадок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для обогащения словарного запаса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обучении составу числа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воспитании гигиенических навыков культурно-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воспитании навыков самообслуживания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ознакомлении с основами безопасности жизнедеятельности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51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94" y="-517525"/>
            <a:ext cx="20149588" cy="113646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-45487" y="396875"/>
            <a:ext cx="20149587" cy="6328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 defTabSz="457200"/>
            <a:r>
              <a:rPr lang="ru-RU" sz="40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Задачи для достижения цели: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0850" y="1082675"/>
            <a:ext cx="1606476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2551A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ru-RU" sz="2800" dirty="0" smtClean="0">
                <a:solidFill>
                  <a:srgbClr val="2551A9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Создать </a:t>
            </a:r>
            <a:r>
              <a:rPr lang="ru-RU" sz="2800" dirty="0" smtClean="0">
                <a:solidFill>
                  <a:srgbClr val="2551A9"/>
                </a:solidFill>
                <a:latin typeface="Times New Roman" pitchFamily="18" charset="0"/>
                <a:cs typeface="Times New Roman" pitchFamily="18" charset="0"/>
              </a:rPr>
              <a:t>развивающую предметно пространственную среду стимулирующую развитие   речи детей</a:t>
            </a:r>
            <a:r>
              <a:rPr lang="ru-RU" sz="2800" dirty="0" smtClean="0">
                <a:solidFill>
                  <a:srgbClr val="2551A9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2551A9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2551A9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9930521"/>
            <a:ext cx="20104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73585" y="5998391"/>
            <a:ext cx="3889797" cy="3891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62450" y="922338"/>
            <a:ext cx="1740712" cy="213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1780" y="7433997"/>
            <a:ext cx="4821839" cy="3699294"/>
          </a:xfrm>
          <a:prstGeom prst="rect">
            <a:avLst/>
          </a:prstGeom>
          <a:ln w="19050"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6850" y="7437266"/>
            <a:ext cx="4821136" cy="3699295"/>
          </a:xfrm>
          <a:prstGeom prst="rect">
            <a:avLst/>
          </a:prstGeom>
          <a:ln w="1905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159D1A-F5C8-7ADC-96C4-FB0353AE0AF4}"/>
              </a:ext>
            </a:extLst>
          </p:cNvPr>
          <p:cNvSpPr txBox="1"/>
          <p:nvPr/>
        </p:nvSpPr>
        <p:spPr>
          <a:xfrm>
            <a:off x="437416" y="3058830"/>
            <a:ext cx="160782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551A9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551A9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ru-RU" sz="2800" dirty="0" smtClean="0">
                <a:solidFill>
                  <a:srgbClr val="2551A9"/>
                </a:solidFill>
                <a:latin typeface="Times New Roman" pitchFamily="18" charset="0"/>
                <a:cs typeface="Times New Roman" pitchFamily="18" charset="0"/>
              </a:rPr>
              <a:t>Проводить индивидуально-ориентированную работу с детьми по развитию связной речи посредством мнемотехники на основе результатов педагогической диагностики.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551A9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1250" y="7318331"/>
            <a:ext cx="2673422" cy="3818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141" y="7149022"/>
            <a:ext cx="3185923" cy="4194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70FAAA-61F5-088F-A6C3-979209C9CE27}"/>
              </a:ext>
            </a:extLst>
          </p:cNvPr>
          <p:cNvSpPr txBox="1"/>
          <p:nvPr/>
        </p:nvSpPr>
        <p:spPr>
          <a:xfrm>
            <a:off x="450850" y="1872854"/>
            <a:ext cx="1606476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2.Разработать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картотеку дидактических игр, совместной деятельности по развитию у детей дошкольного возраста действий замещения.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1159D1A-F5C8-7ADC-96C4-FB0353AE0AF4}"/>
              </a:ext>
            </a:extLst>
          </p:cNvPr>
          <p:cNvSpPr txBox="1"/>
          <p:nvPr/>
        </p:nvSpPr>
        <p:spPr>
          <a:xfrm>
            <a:off x="474009" y="4212607"/>
            <a:ext cx="16078200" cy="18774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 Посредством внедрения мнемотехники способствовать двигательному, познавательному, художественно-творческому, речевому развитию детей: развитию у них активности, любознательности, эмоциональной отзывчивости, обеспечивающих проявление интереса ребенка к общению и взаимодействию с окружающими.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1159D1A-F5C8-7ADC-96C4-FB0353AE0AF4}"/>
              </a:ext>
            </a:extLst>
          </p:cNvPr>
          <p:cNvSpPr txBox="1"/>
          <p:nvPr/>
        </p:nvSpPr>
        <p:spPr>
          <a:xfrm>
            <a:off x="570019" y="6289714"/>
            <a:ext cx="159258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2551A9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5.</a:t>
            </a:r>
            <a:r>
              <a:rPr lang="ru-RU" sz="2800" dirty="0" smtClean="0">
                <a:solidFill>
                  <a:srgbClr val="2551A9"/>
                </a:solidFill>
                <a:latin typeface="Times New Roman" pitchFamily="18" charset="0"/>
                <a:cs typeface="Times New Roman" pitchFamily="18" charset="0"/>
              </a:rPr>
              <a:t> Повышать педагогическую компетентность родителей по проблеме развития связной речи детей.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551A9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193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4059" y="32227"/>
            <a:ext cx="7930041" cy="5947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1050" y="5670655"/>
            <a:ext cx="6012957" cy="54586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44" y="-12503"/>
            <a:ext cx="20201084" cy="113663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0675"/>
            <a:ext cx="2596060" cy="25972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9450" y="4507317"/>
            <a:ext cx="1463171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1B6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</a:t>
            </a:r>
          </a:p>
          <a:p>
            <a:pPr algn="just">
              <a:spcAft>
                <a:spcPts val="0"/>
              </a:spcAft>
            </a:pPr>
            <a:r>
              <a:rPr lang="en-US" sz="3200" b="1" u="sng" dirty="0" smtClean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3200" b="1" u="sng" dirty="0" smtClean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этап.</a:t>
            </a:r>
            <a:endParaRPr lang="en-US" sz="3200" b="1" u="sng" dirty="0">
              <a:solidFill>
                <a:srgbClr val="2551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Анкетирование родителей.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и анализ психологической, педагогической, методической литературы по проблеме исследования; изучение приемов мнемотехники, используемых для работы с детьми.</a:t>
            </a: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уровня развития связной речи дошкольников.</a:t>
            </a:r>
          </a:p>
          <a:p>
            <a:pPr>
              <a:spcAft>
                <a:spcPts val="0"/>
              </a:spcAft>
            </a:pPr>
            <a:r>
              <a:rPr lang="ru-RU" sz="3200" b="1" u="sng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этап.</a:t>
            </a:r>
            <a:r>
              <a:rPr lang="ru-RU" sz="32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2551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использование приемов мнемотехники для повышения уровня развития   речи детей.</a:t>
            </a:r>
          </a:p>
          <a:p>
            <a:pPr>
              <a:spcAft>
                <a:spcPts val="0"/>
              </a:spcAft>
            </a:pPr>
            <a:r>
              <a:rPr lang="ru-RU" sz="3200" b="1" u="sng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этап.</a:t>
            </a:r>
            <a:r>
              <a:rPr lang="ru-RU" sz="32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2551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 эффективности использования приемов мнемотехники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6203" y="912658"/>
            <a:ext cx="9448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1B6C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РАБОТЫ С МНЕМОТЕХНИКОЙ :</a:t>
            </a:r>
            <a:endParaRPr lang="ru-RU" sz="3200" b="1" dirty="0">
              <a:solidFill>
                <a:srgbClr val="1B6CB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1215" y="1619292"/>
            <a:ext cx="8737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личностно-ориентированного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подхода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природосообразности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научности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доступности,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наглядности </a:t>
            </a:r>
            <a:endParaRPr lang="ru-RU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27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5404" y="468669"/>
            <a:ext cx="3631102" cy="51860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175250" cy="11309350"/>
          </a:xfrm>
          <a:prstGeom prst="rect">
            <a:avLst/>
          </a:prstGeom>
          <a:solidFill>
            <a:srgbClr val="C9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9039" y="0"/>
            <a:ext cx="12217427" cy="11417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594" y="186867"/>
            <a:ext cx="2971255" cy="2972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60594" y="6123344"/>
            <a:ext cx="1946750" cy="200237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0359" y="6933405"/>
            <a:ext cx="1952001" cy="190371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30735" y="8837123"/>
            <a:ext cx="1904046" cy="188164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548" t="13976" r="17232" b="14178"/>
          <a:stretch/>
        </p:blipFill>
        <p:spPr>
          <a:xfrm>
            <a:off x="527594" y="3316840"/>
            <a:ext cx="4169245" cy="56246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95" t="12740" r="16162" b="13855"/>
          <a:stretch/>
        </p:blipFill>
        <p:spPr>
          <a:xfrm>
            <a:off x="10472595" y="468669"/>
            <a:ext cx="4737673" cy="64052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569" t="8701" r="12479" b="9443"/>
          <a:stretch/>
        </p:blipFill>
        <p:spPr>
          <a:xfrm>
            <a:off x="5367959" y="3778356"/>
            <a:ext cx="4534717" cy="619103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49" t="8225" r="21252" b="8900"/>
          <a:stretch/>
        </p:blipFill>
        <p:spPr>
          <a:xfrm rot="16200000">
            <a:off x="11604756" y="6655996"/>
            <a:ext cx="2198859" cy="436225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65001" y="9389915"/>
            <a:ext cx="4077875" cy="94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трелка вправо 13">
            <a:extLst>
              <a:ext uri="{FF2B5EF4-FFF2-40B4-BE49-F238E27FC236}">
                <a16:creationId xmlns:a16="http://schemas.microsoft.com/office/drawing/2014/main" xmlns="" id="{308C1CEE-2EC8-405D-4714-25F868FDC4E6}"/>
              </a:ext>
            </a:extLst>
          </p:cNvPr>
          <p:cNvSpPr/>
          <p:nvPr/>
        </p:nvSpPr>
        <p:spPr>
          <a:xfrm>
            <a:off x="3688130" y="468669"/>
            <a:ext cx="6516320" cy="2462836"/>
          </a:xfrm>
          <a:prstGeom prst="rightArrow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2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- МНЕМОКВАДРАТЫ</a:t>
            </a:r>
          </a:p>
        </p:txBody>
      </p:sp>
    </p:spTree>
    <p:extLst>
      <p:ext uri="{BB962C8B-B14F-4D97-AF65-F5344CB8AC3E}">
        <p14:creationId xmlns:p14="http://schemas.microsoft.com/office/powerpoint/2010/main" xmlns="" val="1215349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175250" cy="11309350"/>
          </a:xfrm>
          <a:prstGeom prst="rect">
            <a:avLst/>
          </a:prstGeom>
          <a:solidFill>
            <a:srgbClr val="C9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7575" y="0"/>
            <a:ext cx="12217427" cy="11417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594" y="186867"/>
            <a:ext cx="2971255" cy="29725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0586" y="624797"/>
            <a:ext cx="9445303" cy="250241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3193" y="3500355"/>
            <a:ext cx="7550612" cy="237115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126" t="7136" r="6807" b="9518"/>
          <a:stretch/>
        </p:blipFill>
        <p:spPr>
          <a:xfrm>
            <a:off x="15174927" y="3978275"/>
            <a:ext cx="4373248" cy="6234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488" t="6484" r="5645" b="11721"/>
          <a:stretch/>
        </p:blipFill>
        <p:spPr>
          <a:xfrm>
            <a:off x="400608" y="4666425"/>
            <a:ext cx="6516320" cy="485789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69" t="8225" r="8085" b="4182"/>
          <a:stretch/>
        </p:blipFill>
        <p:spPr>
          <a:xfrm rot="16200000">
            <a:off x="8679937" y="5366382"/>
            <a:ext cx="4573025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Стрелка вправо 13">
            <a:extLst>
              <a:ext uri="{FF2B5EF4-FFF2-40B4-BE49-F238E27FC236}">
                <a16:creationId xmlns:a16="http://schemas.microsoft.com/office/drawing/2014/main" xmlns="" id="{91568491-BAA2-DE01-6FD0-9517AA64C756}"/>
              </a:ext>
            </a:extLst>
          </p:cNvPr>
          <p:cNvSpPr/>
          <p:nvPr/>
        </p:nvSpPr>
        <p:spPr>
          <a:xfrm>
            <a:off x="3583743" y="624797"/>
            <a:ext cx="6283331" cy="2306708"/>
          </a:xfrm>
          <a:prstGeom prst="rightArrow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200" b="1" dirty="0">
                <a:solidFill>
                  <a:srgbClr val="2551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- МНЕМОДОРОЖКИ</a:t>
            </a:r>
          </a:p>
        </p:txBody>
      </p:sp>
    </p:spTree>
    <p:extLst>
      <p:ext uri="{BB962C8B-B14F-4D97-AF65-F5344CB8AC3E}">
        <p14:creationId xmlns:p14="http://schemas.microsoft.com/office/powerpoint/2010/main" xmlns="" val="1939869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605</Words>
  <Application>Microsoft Office PowerPoint</Application>
  <PresentationFormat>Произвольный</PresentationFormat>
  <Paragraphs>98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Times New Roman</vt:lpstr>
      <vt:lpstr>Tahoma</vt:lpstr>
      <vt:lpstr>Helvetica Neue</vt:lpstr>
      <vt:lpstr>Calibri</vt:lpstr>
      <vt:lpstr>Druk Cyr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Русанова Мария Станиславовна</dc:creator>
  <cp:lastModifiedBy>User</cp:lastModifiedBy>
  <cp:revision>148</cp:revision>
  <dcterms:created xsi:type="dcterms:W3CDTF">2023-01-13T17:17:54Z</dcterms:created>
  <dcterms:modified xsi:type="dcterms:W3CDTF">2023-04-03T15:59:06Z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